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3" r:id="rId4"/>
    <p:sldId id="259" r:id="rId5"/>
    <p:sldId id="260" r:id="rId6"/>
    <p:sldId id="264" r:id="rId7"/>
    <p:sldId id="258" r:id="rId8"/>
    <p:sldId id="261" r:id="rId9"/>
    <p:sldId id="262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1" autoAdjust="0"/>
  </p:normalViewPr>
  <p:slideViewPr>
    <p:cSldViewPr snapToGrid="0">
      <p:cViewPr varScale="1">
        <p:scale>
          <a:sx n="103" d="100"/>
          <a:sy n="103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9C730-87E9-482A-A1C8-BDDF0D5C8653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55407-EDFD-40CA-A012-2F833BFD5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8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55407-EDFD-40CA-A012-2F833BFD52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55407-EDFD-40CA-A012-2F833BFD52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3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7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76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5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12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3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8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8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2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42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A3F0-F6DD-41E7-BAB1-63A99CECEDBE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3730-B8B0-48B3-8E07-BE21FE0F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画图程序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章文杰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导入图片</a:t>
            </a:r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25" t="13344" b="12402"/>
          <a:stretch/>
        </p:blipFill>
        <p:spPr>
          <a:xfrm>
            <a:off x="369654" y="1581150"/>
            <a:ext cx="8404692" cy="5095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654" y="164782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注</a:t>
            </a:r>
            <a:r>
              <a:rPr lang="zh-CN" altLang="en-US" sz="2000" dirty="0" smtClean="0">
                <a:solidFill>
                  <a:schemeClr val="bg1"/>
                </a:solidFill>
              </a:rPr>
              <a:t>意图片叠放次序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校准图片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5" t="13685" r="-503" b="12084"/>
          <a:stretch/>
        </p:blipFill>
        <p:spPr>
          <a:xfrm>
            <a:off x="257175" y="1429598"/>
            <a:ext cx="8896350" cy="5352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765" y="1486748"/>
            <a:ext cx="6192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通过旋转</a:t>
            </a:r>
            <a:r>
              <a:rPr lang="en-US" altLang="zh-CN" sz="2000" dirty="0" smtClean="0">
                <a:solidFill>
                  <a:schemeClr val="bg1"/>
                </a:solidFill>
              </a:rPr>
              <a:t>-</a:t>
            </a:r>
            <a:r>
              <a:rPr lang="zh-CN" altLang="en-US" sz="2000" dirty="0" smtClean="0">
                <a:solidFill>
                  <a:schemeClr val="bg1"/>
                </a:solidFill>
              </a:rPr>
              <a:t>缩放</a:t>
            </a:r>
            <a:r>
              <a:rPr lang="en-US" altLang="zh-CN" sz="2000" dirty="0" smtClean="0">
                <a:solidFill>
                  <a:schemeClr val="bg1"/>
                </a:solidFill>
              </a:rPr>
              <a:t>-</a:t>
            </a:r>
            <a:r>
              <a:rPr lang="zh-CN" altLang="en-US" sz="2000" dirty="0" smtClean="0">
                <a:solidFill>
                  <a:schemeClr val="bg1"/>
                </a:solidFill>
              </a:rPr>
              <a:t>平移，使照片中的</a:t>
            </a:r>
            <a:r>
              <a:rPr lang="en-US" altLang="zh-CN" sz="2000" dirty="0" smtClean="0">
                <a:solidFill>
                  <a:schemeClr val="bg1"/>
                </a:solidFill>
              </a:rPr>
              <a:t>mark</a:t>
            </a:r>
            <a:r>
              <a:rPr lang="zh-CN" altLang="en-US" sz="2000" dirty="0" smtClean="0">
                <a:solidFill>
                  <a:schemeClr val="bg1"/>
                </a:solidFill>
              </a:rPr>
              <a:t>与</a:t>
            </a:r>
            <a:r>
              <a:rPr lang="en-US" altLang="zh-CN" sz="2000" dirty="0" smtClean="0">
                <a:solidFill>
                  <a:schemeClr val="bg1"/>
                </a:solidFill>
              </a:rPr>
              <a:t>CAD</a:t>
            </a:r>
            <a:r>
              <a:rPr lang="zh-CN" altLang="en-US" sz="2000" dirty="0" smtClean="0">
                <a:solidFill>
                  <a:schemeClr val="bg1"/>
                </a:solidFill>
              </a:rPr>
              <a:t>模板对齐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小结构图案</a:t>
            </a:r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40" t="13403" b="11993"/>
          <a:stretch/>
        </p:blipFill>
        <p:spPr>
          <a:xfrm>
            <a:off x="443206" y="1574983"/>
            <a:ext cx="8257587" cy="5025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3207" y="1574983"/>
            <a:ext cx="6281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将由多个多边形构成的小结构电极模板复制到图层</a:t>
            </a:r>
            <a:r>
              <a:rPr lang="en-US" altLang="zh-CN" sz="2000" dirty="0" smtClean="0">
                <a:solidFill>
                  <a:schemeClr val="bg1"/>
                </a:solidFill>
              </a:rPr>
              <a:t>0</a:t>
            </a:r>
            <a:r>
              <a:rPr lang="zh-CN" altLang="en-US" sz="2000" dirty="0" smtClean="0">
                <a:solidFill>
                  <a:schemeClr val="bg1"/>
                </a:solidFill>
              </a:rPr>
              <a:t>，旋转平移至样品的合适位置上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16" t="14003" r="14441" b="19195"/>
          <a:stretch/>
        </p:blipFill>
        <p:spPr>
          <a:xfrm>
            <a:off x="728662" y="1574983"/>
            <a:ext cx="7686675" cy="5203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外围结构图案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28662" y="1574983"/>
            <a:ext cx="6572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在图层</a:t>
            </a:r>
            <a:r>
              <a:rPr lang="en-US" altLang="zh-CN" sz="2000" dirty="0" smtClean="0">
                <a:solidFill>
                  <a:schemeClr val="bg1"/>
                </a:solidFill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</a:rPr>
              <a:t>画出外围大结构电极，注意避开可能短路的东西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最终结果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49" y="1690689"/>
            <a:ext cx="5633902" cy="4581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1937" y="6519446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注：样品形状经过了二次加工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2610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保存为</a:t>
            </a:r>
            <a:r>
              <a:rPr lang="en-US" altLang="zh-CN" dirty="0" err="1" smtClean="0"/>
              <a:t>dxf</a:t>
            </a:r>
            <a:r>
              <a:rPr lang="zh-CN" altLang="en-US" dirty="0" smtClean="0"/>
              <a:t>文件</a:t>
            </a:r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781" t="30525" r="8319" b="17481"/>
          <a:stretch/>
        </p:blipFill>
        <p:spPr>
          <a:xfrm>
            <a:off x="756984" y="2124074"/>
            <a:ext cx="7630032" cy="4181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661" y="1633051"/>
            <a:ext cx="5206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DXF</a:t>
            </a:r>
            <a:r>
              <a:rPr lang="zh-CN" altLang="en-US" sz="2000" dirty="0" smtClean="0"/>
              <a:t>文件本质上就是保存了多边形的顶点坐标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092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</a:t>
            </a:r>
            <a:r>
              <a:rPr lang="zh-CN" altLang="en-US" dirty="0" smtClean="0"/>
              <a:t>标功能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图像识别（样品</a:t>
            </a:r>
            <a:r>
              <a:rPr lang="en-US" altLang="zh-CN" dirty="0"/>
              <a:t>&amp;</a:t>
            </a:r>
            <a:r>
              <a:rPr lang="en-US" altLang="zh-CN" dirty="0" smtClean="0"/>
              <a:t>mark</a:t>
            </a:r>
            <a:r>
              <a:rPr lang="zh-CN" altLang="en-US" dirty="0" smtClean="0"/>
              <a:t>），完成校准图片</a:t>
            </a:r>
            <a:endParaRPr lang="en-US" altLang="zh-CN" dirty="0" smtClean="0"/>
          </a:p>
          <a:p>
            <a:r>
              <a:rPr lang="zh-CN" altLang="en-US" dirty="0"/>
              <a:t>通</a:t>
            </a:r>
            <a:r>
              <a:rPr lang="zh-CN" altLang="en-US" dirty="0" smtClean="0"/>
              <a:t>过预设模板和人工输入参数，画出电极图案</a:t>
            </a:r>
            <a:endParaRPr lang="en-US" altLang="zh-CN" dirty="0" smtClean="0"/>
          </a:p>
          <a:p>
            <a:r>
              <a:rPr lang="zh-CN" altLang="en-US" dirty="0" smtClean="0"/>
              <a:t>（可选）允许人工介入调整电极局部多边形顶点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57262" y="1479574"/>
            <a:ext cx="7229475" cy="4657725"/>
          </a:xfrm>
          <a:prstGeom prst="roundRect">
            <a:avLst>
              <a:gd name="adj" fmla="val 337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程序界面</a:t>
            </a:r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5929312" y="2659721"/>
            <a:ext cx="747713" cy="255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527" t="13660" r="18952" b="13186"/>
          <a:stretch/>
        </p:blipFill>
        <p:spPr>
          <a:xfrm>
            <a:off x="1219200" y="1716746"/>
            <a:ext cx="4191000" cy="4191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86587" y="2659720"/>
            <a:ext cx="747713" cy="255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29312" y="5652477"/>
            <a:ext cx="747713" cy="2552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986587" y="5652477"/>
            <a:ext cx="747713" cy="2552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next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29312" y="3324567"/>
            <a:ext cx="747713" cy="255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86587" y="3324566"/>
            <a:ext cx="747713" cy="255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29312" y="3989412"/>
            <a:ext cx="747713" cy="255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86587" y="3989411"/>
            <a:ext cx="747713" cy="255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98381" y="1844261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81739" y="63634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实时反映画出的图案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en-US" altLang="zh-CN" dirty="0" smtClean="0"/>
          </a:p>
          <a:p>
            <a:r>
              <a:rPr lang="zh-CN" altLang="en-US" dirty="0" smtClean="0"/>
              <a:t>目前流程</a:t>
            </a:r>
            <a:endParaRPr lang="en-US" altLang="zh-CN" dirty="0" smtClean="0"/>
          </a:p>
          <a:p>
            <a:r>
              <a:rPr lang="zh-CN" altLang="en-US" dirty="0" smtClean="0"/>
              <a:t>实现目标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3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电子束曝光 </a:t>
            </a:r>
            <a:r>
              <a:rPr lang="zh-CN" altLang="en-US" sz="2400" dirty="0"/>
              <a:t>（</a:t>
            </a:r>
            <a:r>
              <a:rPr lang="en-US" altLang="zh-CN" sz="2400" dirty="0"/>
              <a:t>Electron-beam lithography</a:t>
            </a:r>
            <a:r>
              <a:rPr lang="zh-CN" altLang="en-US" sz="2400" dirty="0"/>
              <a:t>）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3377" y="2195260"/>
            <a:ext cx="8597245" cy="4162748"/>
            <a:chOff x="273377" y="2661985"/>
            <a:chExt cx="8597245" cy="41627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77" y="3062845"/>
              <a:ext cx="8597245" cy="37618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84082" y="26640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u="sng" dirty="0" smtClean="0">
                  <a:solidFill>
                    <a:srgbClr val="FF0000"/>
                  </a:solidFill>
                </a:rPr>
                <a:t>甩胶</a:t>
              </a:r>
              <a:endParaRPr 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8833" y="26619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u="sng" dirty="0">
                  <a:solidFill>
                    <a:srgbClr val="FF0000"/>
                  </a:solidFill>
                </a:rPr>
                <a:t>曝光</a:t>
              </a:r>
              <a:endParaRPr 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3584" y="26619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u="sng" dirty="0">
                  <a:solidFill>
                    <a:srgbClr val="FF0000"/>
                  </a:solidFill>
                </a:rPr>
                <a:t>显影</a:t>
              </a:r>
              <a:endParaRPr 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84082" y="501478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u="sng" dirty="0">
                  <a:solidFill>
                    <a:srgbClr val="FF0000"/>
                  </a:solidFill>
                </a:rPr>
                <a:t>镀膜</a:t>
              </a:r>
              <a:endParaRPr 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48832" y="501478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u="sng" dirty="0">
                  <a:solidFill>
                    <a:srgbClr val="FF0000"/>
                  </a:solidFill>
                </a:rPr>
                <a:t>去胶</a:t>
              </a:r>
              <a:endParaRPr lang="en-US" b="1" u="sng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3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样品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画图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样品尺寸在亚微米到百微米</a:t>
            </a:r>
            <a:endParaRPr lang="en-US" altLang="zh-CN" dirty="0" smtClean="0"/>
          </a:p>
          <a:p>
            <a:r>
              <a:rPr lang="zh-CN" altLang="en-US" dirty="0" smtClean="0"/>
              <a:t>样品所在的衬底上有预制的</a:t>
            </a:r>
            <a:r>
              <a:rPr lang="en-US" altLang="zh-CN" dirty="0" smtClean="0"/>
              <a:t>Mark</a:t>
            </a:r>
            <a:r>
              <a:rPr lang="zh-CN" altLang="en-US" dirty="0"/>
              <a:t>坐标</a:t>
            </a:r>
            <a:endParaRPr lang="en-US" altLang="zh-CN" dirty="0" smtClean="0"/>
          </a:p>
          <a:p>
            <a:r>
              <a:rPr lang="zh-CN" altLang="en-US" dirty="0" smtClean="0"/>
              <a:t>利用光学照片确定样品相对于预制</a:t>
            </a:r>
            <a:r>
              <a:rPr lang="en-US" altLang="zh-CN" dirty="0" smtClean="0"/>
              <a:t>Mark</a:t>
            </a:r>
            <a:r>
              <a:rPr lang="zh-CN" altLang="en-US" dirty="0" smtClean="0"/>
              <a:t>的位置</a:t>
            </a:r>
            <a:endParaRPr lang="en-US" altLang="zh-CN" dirty="0" smtClean="0"/>
          </a:p>
          <a:p>
            <a:r>
              <a:rPr lang="zh-CN" altLang="en-US" dirty="0" smtClean="0"/>
              <a:t>在画图软件中绘制需要曝光的电极图案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拍摄</a:t>
            </a:r>
            <a:r>
              <a:rPr lang="en-US" altLang="zh-CN" dirty="0" smtClean="0"/>
              <a:t>50</a:t>
            </a:r>
            <a:r>
              <a:rPr lang="zh-CN" altLang="en-US" dirty="0" smtClean="0"/>
              <a:t>倍光学照</a:t>
            </a:r>
            <a:r>
              <a:rPr lang="zh-CN" altLang="en-US" dirty="0"/>
              <a:t>片</a:t>
            </a:r>
            <a:endParaRPr lang="en-US" altLang="zh-CN" dirty="0"/>
          </a:p>
        </p:txBody>
      </p:sp>
      <p:grpSp>
        <p:nvGrpSpPr>
          <p:cNvPr id="29" name="Group 28"/>
          <p:cNvGrpSpPr/>
          <p:nvPr/>
        </p:nvGrpSpPr>
        <p:grpSpPr>
          <a:xfrm>
            <a:off x="1041661" y="1594425"/>
            <a:ext cx="7060677" cy="5143744"/>
            <a:chOff x="3723587" y="2786908"/>
            <a:chExt cx="4965653" cy="37388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87" y="2786908"/>
              <a:ext cx="4965653" cy="373884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30758" y="34236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数字坐标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30758" y="447166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样品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30758" y="60694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数字坐标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54376" y="428699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须避</a:t>
              </a:r>
              <a:r>
                <a:rPr lang="zh-CN" altLang="en-US" dirty="0"/>
                <a:t>开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8" idx="3"/>
            </p:cNvCxnSpPr>
            <p:nvPr/>
          </p:nvCxnSpPr>
          <p:spPr>
            <a:xfrm flipV="1">
              <a:off x="5538754" y="3425551"/>
              <a:ext cx="414619" cy="1828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532643" y="3684563"/>
              <a:ext cx="673770" cy="2031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890994" y="3327662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mark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245925" y="3512328"/>
              <a:ext cx="645069" cy="719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3"/>
            </p:cNvCxnSpPr>
            <p:nvPr/>
          </p:nvCxnSpPr>
          <p:spPr>
            <a:xfrm flipV="1">
              <a:off x="5077089" y="4651437"/>
              <a:ext cx="305616" cy="48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41661" y="1633051"/>
            <a:ext cx="3541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包含完整样品和至少两个</a:t>
            </a:r>
            <a:r>
              <a:rPr lang="en-US" altLang="zh-CN" sz="2000" dirty="0" smtClean="0">
                <a:solidFill>
                  <a:schemeClr val="bg1"/>
                </a:solidFill>
              </a:rPr>
              <a:t>mark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47" y="1476376"/>
            <a:ext cx="7002106" cy="5272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10~20</a:t>
            </a:r>
            <a:r>
              <a:rPr lang="zh-CN" altLang="en-US" dirty="0" smtClean="0"/>
              <a:t>倍光学照片（可选）</a:t>
            </a:r>
            <a:endParaRPr lang="en-US" altLang="zh-CN" dirty="0"/>
          </a:p>
        </p:txBody>
      </p:sp>
      <p:sp>
        <p:nvSpPr>
          <p:cNvPr id="31" name="TextBox 30"/>
          <p:cNvSpPr txBox="1"/>
          <p:nvPr/>
        </p:nvSpPr>
        <p:spPr>
          <a:xfrm>
            <a:off x="1041661" y="163305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包</a:t>
            </a:r>
            <a:r>
              <a:rPr lang="zh-CN" altLang="en-US" sz="2000" dirty="0" smtClean="0">
                <a:solidFill>
                  <a:schemeClr val="bg1"/>
                </a:solidFill>
              </a:rPr>
              <a:t>含所有要避开的东西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622"/>
          <a:stretch/>
        </p:blipFill>
        <p:spPr>
          <a:xfrm>
            <a:off x="2899174" y="1481138"/>
            <a:ext cx="6244826" cy="4814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打</a:t>
            </a:r>
            <a:r>
              <a:rPr lang="zh-CN" altLang="en-US" dirty="0" smtClean="0"/>
              <a:t>开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坐标模</a:t>
            </a:r>
            <a:r>
              <a:rPr lang="zh-CN" altLang="en-US" dirty="0" smtClean="0"/>
              <a:t>板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255" t="13250" b="11661"/>
          <a:stretch/>
        </p:blipFill>
        <p:spPr>
          <a:xfrm>
            <a:off x="95250" y="2164556"/>
            <a:ext cx="4969669" cy="4048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896100" y="6400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全貌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32602" y="63912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局部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85975" y="523005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与实际样品</a:t>
            </a:r>
            <a:r>
              <a:rPr lang="en-US" altLang="zh-CN" dirty="0" smtClean="0">
                <a:solidFill>
                  <a:schemeClr val="bg1"/>
                </a:solidFill>
              </a:rPr>
              <a:t>mark</a:t>
            </a:r>
            <a:r>
              <a:rPr lang="zh-CN" altLang="en-US" dirty="0" smtClean="0">
                <a:solidFill>
                  <a:schemeClr val="bg1"/>
                </a:solidFill>
              </a:rPr>
              <a:t>相同尺寸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4021" y="2607949"/>
            <a:ext cx="0" cy="206882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722244" y="1577349"/>
            <a:ext cx="0" cy="206882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02065" y="347079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小</a:t>
            </a:r>
            <a:r>
              <a:rPr lang="en-US" altLang="zh-CN" dirty="0" smtClean="0">
                <a:solidFill>
                  <a:schemeClr val="bg1"/>
                </a:solidFill>
              </a:rPr>
              <a:t>mark</a:t>
            </a:r>
            <a:r>
              <a:rPr lang="zh-CN" altLang="en-US" dirty="0" smtClean="0">
                <a:solidFill>
                  <a:schemeClr val="bg1"/>
                </a:solidFill>
              </a:rPr>
              <a:t>中心间距</a:t>
            </a:r>
            <a:r>
              <a:rPr lang="en-US" altLang="zh-CN" dirty="0" smtClean="0">
                <a:solidFill>
                  <a:schemeClr val="bg1"/>
                </a:solidFill>
              </a:rPr>
              <a:t>200μm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15464</TotalTime>
  <Words>446</Words>
  <Application>Microsoft Office PowerPoint</Application>
  <PresentationFormat>On-screen Show (4:3)</PresentationFormat>
  <Paragraphs>57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Calibri Light</vt:lpstr>
      <vt:lpstr>Office Theme</vt:lpstr>
      <vt:lpstr>画图程序</vt:lpstr>
      <vt:lpstr>目录</vt:lpstr>
      <vt:lpstr>背景</vt:lpstr>
      <vt:lpstr>电子束曝光 （Electron-beam lithography）</vt:lpstr>
      <vt:lpstr>样品 - 画图</vt:lpstr>
      <vt:lpstr>流程</vt:lpstr>
      <vt:lpstr>1、 拍摄50倍光学照片</vt:lpstr>
      <vt:lpstr>2、 10~20倍光学照片（可选）</vt:lpstr>
      <vt:lpstr>3、 打开CAD坐标模板</vt:lpstr>
      <vt:lpstr>4、 导入图片</vt:lpstr>
      <vt:lpstr>5、 校准图片</vt:lpstr>
      <vt:lpstr>6、 小结构图案</vt:lpstr>
      <vt:lpstr>7、 外围结构图案</vt:lpstr>
      <vt:lpstr>最终结果</vt:lpstr>
      <vt:lpstr>8、 保存为dxf文件</vt:lpstr>
      <vt:lpstr>目标功能</vt:lpstr>
      <vt:lpstr>功能</vt:lpstr>
      <vt:lpstr>程序界面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画图软件</dc:title>
  <dc:creator>James</dc:creator>
  <cp:lastModifiedBy>James</cp:lastModifiedBy>
  <cp:revision>23</cp:revision>
  <dcterms:created xsi:type="dcterms:W3CDTF">2018-01-05T09:46:01Z</dcterms:created>
  <dcterms:modified xsi:type="dcterms:W3CDTF">2018-01-16T08:39:56Z</dcterms:modified>
</cp:coreProperties>
</file>